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sldIdLst>
    <p:sldId id="776" r:id="rId2"/>
    <p:sldId id="873" r:id="rId3"/>
    <p:sldId id="878" r:id="rId4"/>
    <p:sldId id="920" r:id="rId5"/>
    <p:sldId id="941" r:id="rId6"/>
    <p:sldId id="815" r:id="rId7"/>
    <p:sldId id="816" r:id="rId8"/>
    <p:sldId id="943" r:id="rId9"/>
    <p:sldId id="942" r:id="rId10"/>
    <p:sldId id="817" r:id="rId11"/>
    <p:sldId id="934" r:id="rId12"/>
    <p:sldId id="933" r:id="rId13"/>
    <p:sldId id="935" r:id="rId14"/>
    <p:sldId id="944" r:id="rId15"/>
    <p:sldId id="945" r:id="rId16"/>
    <p:sldId id="946" r:id="rId17"/>
    <p:sldId id="905" r:id="rId18"/>
    <p:sldId id="818" r:id="rId19"/>
    <p:sldId id="947" r:id="rId20"/>
    <p:sldId id="822" r:id="rId21"/>
    <p:sldId id="948" r:id="rId22"/>
    <p:sldId id="949" r:id="rId23"/>
    <p:sldId id="950" r:id="rId24"/>
    <p:sldId id="951" r:id="rId25"/>
    <p:sldId id="952" r:id="rId26"/>
    <p:sldId id="953" r:id="rId27"/>
    <p:sldId id="798" r:id="rId28"/>
    <p:sldId id="876" r:id="rId29"/>
    <p:sldId id="908" r:id="rId30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9C"/>
    <a:srgbClr val="030433"/>
    <a:srgbClr val="000000"/>
    <a:srgbClr val="014182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4" autoAdjust="0"/>
    <p:restoredTop sz="83278" autoAdjust="0"/>
  </p:normalViewPr>
  <p:slideViewPr>
    <p:cSldViewPr snapToGrid="0">
      <p:cViewPr varScale="1">
        <p:scale>
          <a:sx n="52" d="100"/>
          <a:sy n="52" d="100"/>
        </p:scale>
        <p:origin x="1064" y="208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12/17/21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3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61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41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32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29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04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71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07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00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5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5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99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0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9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6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57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8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5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1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2400" b="0" i="0" kern="1200" dirty="0">
                <a:solidFill>
                  <a:schemeClr val="tx1"/>
                </a:solidFill>
                <a:effectLst/>
                <a:latin typeface="Raleway Light" panose="020B0403030101060003" pitchFamily="34" charset="0"/>
                <a:ea typeface="+mn-ea"/>
                <a:cs typeface="+mn-cs"/>
              </a:rPr>
            </a:br>
            <a:endParaRPr lang="en-US" sz="2400" b="0" i="0" kern="1200" dirty="0">
              <a:solidFill>
                <a:schemeClr val="tx1"/>
              </a:solidFill>
              <a:effectLst/>
              <a:latin typeface="Raleway Light" panose="020B04030301010600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8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December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December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December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December 17,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</p:sldLayoutIdLst>
  <p:transition spd="slow">
    <p:push dir="u"/>
  </p:transition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420669" y="7530466"/>
            <a:ext cx="7699585" cy="2898309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#11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And Now for Something Completely Different…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D8A4C-8D55-9C46-A25B-C0588EFB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3589980"/>
            <a:ext cx="17796126" cy="811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011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41266" y="11348146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3D4BB7-A8D6-BA43-B98A-C4873AA7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2914650"/>
            <a:ext cx="18861036" cy="83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553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0C58B-FFDE-E64A-94C1-6C3E735D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4" y="3443931"/>
            <a:ext cx="18367375" cy="82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4660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EDC513-95D8-6246-A126-1938DFE9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64" y="3259780"/>
            <a:ext cx="19154277" cy="850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7722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977DA0-B256-0249-A6F3-947E2AEB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3259780"/>
            <a:ext cx="19105023" cy="87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6229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73C30-3D41-9447-BE89-2C0B2CAF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74" y="3219450"/>
            <a:ext cx="17551881" cy="80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074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3249835" cy="1496722"/>
          </a:xfrm>
        </p:spPr>
        <p:txBody>
          <a:bodyPr>
            <a:normAutofit/>
          </a:bodyPr>
          <a:lstStyle/>
          <a:p>
            <a:r>
              <a:rPr lang="en-US" dirty="0"/>
              <a:t>Step 3: Read It and Code 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C97038-6D28-F047-8C68-F6513A85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348" y="3273838"/>
            <a:ext cx="19052636" cy="894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6794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143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365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</a:t>
            </a:r>
            <a:endParaRPr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147E680-8038-F543-BCFC-6E7B57729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30532" y="3276156"/>
            <a:ext cx="18998505" cy="10439844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0" dirty="0"/>
              <a:t>Ask your clubmates for recommendations to improve your program and implement one of them.</a:t>
            </a:r>
          </a:p>
          <a:p>
            <a:pPr marL="742950" indent="-742950">
              <a:buFont typeface="+mj-lt"/>
              <a:buAutoNum type="arabicPeriod"/>
            </a:pPr>
            <a:r>
              <a:rPr lang="en-US" b="0" dirty="0"/>
              <a:t>Add your BELLS AND WHISTLES!!!</a:t>
            </a:r>
          </a:p>
        </p:txBody>
      </p:sp>
    </p:spTree>
    <p:extLst>
      <p:ext uri="{BB962C8B-B14F-4D97-AF65-F5344CB8AC3E}">
        <p14:creationId xmlns:p14="http://schemas.microsoft.com/office/powerpoint/2010/main" val="157693624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6687214"/>
            <a:ext cx="16143573" cy="3461446"/>
          </a:xfrm>
        </p:spPr>
        <p:txBody>
          <a:bodyPr/>
          <a:lstStyle/>
          <a:p>
            <a:r>
              <a:rPr lang="en-US" dirty="0"/>
              <a:t>ONE MORE THING….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13998604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will love this. </a:t>
            </a:r>
          </a:p>
        </p:txBody>
      </p:sp>
      <p:pic>
        <p:nvPicPr>
          <p:cNvPr id="1026" name="Picture 2" descr="Eng:Scratch Cat - Test-Scratch-Wiki">
            <a:extLst>
              <a:ext uri="{FF2B5EF4-FFF2-40B4-BE49-F238E27FC236}">
                <a16:creationId xmlns:a16="http://schemas.microsoft.com/office/drawing/2014/main" id="{AE678C0D-56FD-734D-A029-AABB315B8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295" y="776913"/>
            <a:ext cx="7641024" cy="76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5063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0951" y="4570460"/>
            <a:ext cx="9182731" cy="3461446"/>
          </a:xfrm>
        </p:spPr>
        <p:txBody>
          <a:bodyPr/>
          <a:lstStyle/>
          <a:p>
            <a:r>
              <a:rPr lang="en-US" dirty="0"/>
              <a:t>RECAP!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39A90F0-EE40-0248-838A-5BEADF6586F5}"/>
              </a:ext>
            </a:extLst>
          </p:cNvPr>
          <p:cNvSpPr txBox="1">
            <a:spLocks/>
          </p:cNvSpPr>
          <p:nvPr/>
        </p:nvSpPr>
        <p:spPr>
          <a:xfrm>
            <a:off x="6281751" y="7818436"/>
            <a:ext cx="15617430" cy="5840012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i="0" kern="120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Magnetometer, Accelerometer, Light Sensor, Temperature Sensor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 err="1">
                <a:solidFill>
                  <a:schemeClr val="tx1"/>
                </a:solidFill>
              </a:rPr>
              <a:t>Micro:bit</a:t>
            </a:r>
            <a:r>
              <a:rPr lang="en-US" dirty="0">
                <a:solidFill>
                  <a:schemeClr val="tx1"/>
                </a:solidFill>
              </a:rPr>
              <a:t> Inputs and Outputs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Scratch Inputs and Outputs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Compass Degrees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X-Y Coordinate Plane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If, Then, Else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Variable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Loop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Sprite</a:t>
            </a:r>
          </a:p>
          <a:p>
            <a:pPr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</a:rPr>
              <a:t>Bells and Whistles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5861235" y="1243409"/>
            <a:ext cx="7333320" cy="5875491"/>
          </a:xfrm>
          <a:prstGeom prst="rect">
            <a:avLst/>
          </a:prstGeom>
        </p:spPr>
      </p:pic>
      <p:pic>
        <p:nvPicPr>
          <p:cNvPr id="5" name="Picture 2" descr="Eng:Scratch Cat - Test-Scratch-Wiki">
            <a:extLst>
              <a:ext uri="{FF2B5EF4-FFF2-40B4-BE49-F238E27FC236}">
                <a16:creationId xmlns:a16="http://schemas.microsoft.com/office/drawing/2014/main" id="{55C030D7-D909-6048-8427-184DCA79F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135" y="2206889"/>
            <a:ext cx="4651111" cy="46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46980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C5A41-C315-C944-95C8-F2EF35E8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531" y="0"/>
            <a:ext cx="1972058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89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210095-EA6E-A140-8494-660340385AB2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F2910B-34E3-AE4F-BEAA-72BC4E6B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74" y="498935"/>
            <a:ext cx="6486525" cy="1247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4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CE49C1-6355-CE47-B65A-F69AF0AB677E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8F2A5-4DB5-C24A-B7BC-00ED3E48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206" y="4254500"/>
            <a:ext cx="817520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6932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CE49C1-6355-CE47-B65A-F69AF0AB677E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69B5FD-3EAD-4F47-A9A7-838E01EB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925" y="2692399"/>
            <a:ext cx="8518048" cy="77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716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CE49C1-6355-CE47-B65A-F69AF0AB677E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9C794-1CD2-5C4E-B4B1-5484587D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783" y="2999052"/>
            <a:ext cx="9261475" cy="77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3381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CE49C1-6355-CE47-B65A-F69AF0AB677E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68E7E-F1B6-9342-A42F-B53B8FB0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862" y="1543050"/>
            <a:ext cx="9609138" cy="1018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8956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CE49C1-6355-CE47-B65A-F69AF0AB677E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E0932C-B4BB-CA43-B684-CCB34774B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25" y="3352800"/>
            <a:ext cx="8453718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8936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A75592-3038-9C49-B5EC-8EF02A10602C}"/>
              </a:ext>
            </a:extLst>
          </p:cNvPr>
          <p:cNvSpPr/>
          <p:nvPr/>
        </p:nvSpPr>
        <p:spPr>
          <a:xfrm>
            <a:off x="11766666" y="11241240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6CC4B-C9AC-974F-B101-52BC2CAB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BADGE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13DF1-FCBF-6B4F-A170-D8C7F009F2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Video Game System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869A1EF-CA34-9E47-A43C-2C116232D8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3011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1FE496-D982-9D4D-8F78-4B7CAD74E3F6}"/>
              </a:ext>
            </a:extLst>
          </p:cNvPr>
          <p:cNvSpPr/>
          <p:nvPr/>
        </p:nvSpPr>
        <p:spPr>
          <a:xfrm>
            <a:off x="10081356" y="6153028"/>
            <a:ext cx="1321150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YOUR MISSION</a:t>
            </a:r>
          </a:p>
          <a:p>
            <a:r>
              <a:rPr lang="en-US" sz="4800" dirty="0">
                <a:latin typeface="Open Sans" panose="020B0606030504020204" pitchFamily="34" charset="0"/>
              </a:rPr>
              <a:t>Make a Scratch game that can be controlled with your </a:t>
            </a:r>
            <a:r>
              <a:rPr lang="en-US" sz="4800" dirty="0" err="1">
                <a:latin typeface="Open Sans" panose="020B0606030504020204" pitchFamily="34" charset="0"/>
              </a:rPr>
              <a:t>Micro:bit</a:t>
            </a:r>
            <a:r>
              <a:rPr lang="en-US" sz="4800" dirty="0">
                <a:latin typeface="Open Sans" panose="020B0606030504020204" pitchFamily="34" charset="0"/>
              </a:rPr>
              <a:t> (!)</a:t>
            </a:r>
          </a:p>
          <a:p>
            <a:endParaRPr lang="en-US" sz="4800" dirty="0">
              <a:latin typeface="Open Sans" panose="020B0606030504020204" pitchFamily="34" charset="0"/>
            </a:endParaRPr>
          </a:p>
          <a:p>
            <a:endParaRPr lang="en-US" sz="4800" dirty="0">
              <a:latin typeface="Open Sans" panose="020B0606030504020204" pitchFamily="34" charset="0"/>
            </a:endParaRPr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9388735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7461240"/>
            <a:ext cx="11751314" cy="3461446"/>
          </a:xfrm>
        </p:spPr>
        <p:txBody>
          <a:bodyPr/>
          <a:lstStyle/>
          <a:p>
            <a:r>
              <a:rPr lang="en-US" dirty="0"/>
              <a:t>TIME TO PUT AWAY OUR COMPUTERS!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6489"/>
            <a:ext cx="13173950" cy="254744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Neat and tidy, please!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Let’s leave this beautiful room as lovely as we found it!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748753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182163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7599483" y="2990208"/>
            <a:ext cx="110989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Project Videos, Images, and Text:</a:t>
            </a: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https://</a:t>
            </a:r>
            <a:r>
              <a:rPr lang="en-US" sz="5400" dirty="0" err="1">
                <a:latin typeface="Asap" panose="020F0504030202060203" pitchFamily="34" charset="77"/>
                <a:cs typeface="Cavolini" panose="020B0604020202020204" pitchFamily="34" charset="0"/>
              </a:rPr>
              <a:t>scratch.mit.edu</a:t>
            </a:r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3081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6687214"/>
            <a:ext cx="16143573" cy="3461446"/>
          </a:xfrm>
        </p:spPr>
        <p:txBody>
          <a:bodyPr/>
          <a:lstStyle/>
          <a:p>
            <a:r>
              <a:rPr lang="en-US" dirty="0"/>
              <a:t>SCRATCH!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9760862"/>
            <a:ext cx="13998604" cy="16610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First Drag + Drop Visual Coding Language for Kids</a:t>
            </a:r>
          </a:p>
        </p:txBody>
      </p:sp>
      <p:pic>
        <p:nvPicPr>
          <p:cNvPr id="1026" name="Picture 2" descr="Eng:Scratch Cat - Test-Scratch-Wiki">
            <a:extLst>
              <a:ext uri="{FF2B5EF4-FFF2-40B4-BE49-F238E27FC236}">
                <a16:creationId xmlns:a16="http://schemas.microsoft.com/office/drawing/2014/main" id="{AE678C0D-56FD-734D-A029-AABB315B8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295" y="776913"/>
            <a:ext cx="7641024" cy="76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220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D34ED0-62FC-C948-8A75-1D06807D0B92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64C69-C408-0F4C-916E-1672A33DD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7200" dirty="0"/>
              <a:t>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7200" dirty="0"/>
              <a:t>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7200" dirty="0"/>
              <a:t>If / Then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7200" dirty="0"/>
              <a:t>Math Operation</a:t>
            </a:r>
            <a:endParaRPr sz="7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77C757-08E9-8E40-BBFE-97F1CB55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Chase Game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5F5DE-A988-E64D-8250-1BBFF94471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 your chase game, how did you use the following programming elements?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9622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6687214"/>
            <a:ext cx="16143573" cy="3461446"/>
          </a:xfrm>
        </p:spPr>
        <p:txBody>
          <a:bodyPr/>
          <a:lstStyle/>
          <a:p>
            <a:r>
              <a:rPr lang="en-US" dirty="0"/>
              <a:t>CLOSE YOUR COMPUTERS!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0618" y="10148660"/>
            <a:ext cx="13998604" cy="88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 know you can’t wait to get started…but listen up!</a:t>
            </a:r>
          </a:p>
        </p:txBody>
      </p:sp>
      <p:pic>
        <p:nvPicPr>
          <p:cNvPr id="1026" name="Picture 2" descr="Eng:Scratch Cat - Test-Scratch-Wiki">
            <a:extLst>
              <a:ext uri="{FF2B5EF4-FFF2-40B4-BE49-F238E27FC236}">
                <a16:creationId xmlns:a16="http://schemas.microsoft.com/office/drawing/2014/main" id="{AE678C0D-56FD-734D-A029-AABB315B8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295" y="776913"/>
            <a:ext cx="7641024" cy="76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460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FA4B0D-689C-6846-BA82-0C5798731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0165" y="3498849"/>
            <a:ext cx="9776501" cy="320312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is it?</a:t>
            </a:r>
          </a:p>
          <a:p>
            <a:pPr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dirty="0"/>
              <a:t>Create a paddle / ball game for your friends to play.</a:t>
            </a:r>
            <a:endParaRPr sz="3200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10D8D5D-C82F-2143-B7BE-865BD6CED1B2}"/>
              </a:ext>
            </a:extLst>
          </p:cNvPr>
          <p:cNvSpPr txBox="1">
            <a:spLocks/>
          </p:cNvSpPr>
          <p:nvPr/>
        </p:nvSpPr>
        <p:spPr>
          <a:xfrm>
            <a:off x="1955610" y="7793028"/>
            <a:ext cx="9458885" cy="2586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lang="en-US" sz="3600" b="1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FontTx/>
              <a:buNone/>
              <a:defRPr sz="2600" b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/>
              <a:t>What do I need?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Scratch coding environment.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85A90DB-8C34-E243-AA7C-1A467E56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1522635" cy="1496722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The Project</a:t>
            </a:r>
            <a:br>
              <a:rPr lang="en-US" dirty="0"/>
            </a:br>
            <a:r>
              <a:rPr lang="en-US" dirty="0">
                <a:solidFill>
                  <a:srgbClr val="01669C"/>
                </a:solidFill>
              </a:rPr>
              <a:t>Pong!</a:t>
            </a:r>
            <a:endParaRPr dirty="0"/>
          </a:p>
        </p:txBody>
      </p:sp>
      <p:pic>
        <p:nvPicPr>
          <p:cNvPr id="3" name="scratch - pong.mov" descr="scratch - pong.mov">
            <a:hlinkClick r:id="" action="ppaction://media"/>
            <a:extLst>
              <a:ext uri="{FF2B5EF4-FFF2-40B4-BE49-F238E27FC236}">
                <a16:creationId xmlns:a16="http://schemas.microsoft.com/office/drawing/2014/main" id="{CB51534A-515F-9548-9F8D-D397CC4D80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3339" y="2011991"/>
            <a:ext cx="12676339" cy="69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27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1954435" cy="1496722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2: How Does it Work (Part I)?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197740"/>
            <a:ext cx="21300141" cy="9832460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backdrop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ball sprite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Make ball sprite bounce around when the program starts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a paddle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Create mechanism to move paddle (with keyboard, mouse, etc.)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Select ball sprite and add code to bounce ball off of the paddle.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Stop for a CODE CHECK!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9035682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563466" y="11301995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7517035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 (Part II)?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197740"/>
            <a:ext cx="21300141" cy="9832460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a score variable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a ‘change score’ block inside of your ‘touching paddle’ block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Reset score to zero when starting the program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Add a line sprite and place at bottom of screen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If ball touches line sprite, game over (“stop ‘all’”)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5400" dirty="0"/>
              <a:t>Test and debug!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0418656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6659847" cy="1496722"/>
          </a:xfrm>
        </p:spPr>
        <p:txBody>
          <a:bodyPr>
            <a:normAutofit/>
          </a:bodyPr>
          <a:lstStyle/>
          <a:p>
            <a:r>
              <a:rPr lang="en-US" dirty="0"/>
              <a:t>Step 2: How Does it Work (Part III)?</a:t>
            </a:r>
            <a:endParaRPr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605DBFD-335C-6748-9070-0B564568C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2969140"/>
            <a:ext cx="21300141" cy="983246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/>
              <a:t>Scratch is a super fun coding platform, with which you can do lots of neat things. PLEASE DO NOT GET DISTRACTED and try to finish this assignment, as given.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/>
              <a:t>A good coder keeps their eye on the prize and completes a program’s key functions </a:t>
            </a:r>
            <a:r>
              <a:rPr lang="en-US" sz="5400" u="sng" dirty="0"/>
              <a:t>before</a:t>
            </a:r>
            <a:r>
              <a:rPr lang="en-US" sz="5400" dirty="0"/>
              <a:t> adding what we call </a:t>
            </a:r>
            <a:r>
              <a:rPr lang="en-US" sz="5400" i="1" dirty="0"/>
              <a:t>bells and whistles</a:t>
            </a:r>
            <a:r>
              <a:rPr lang="en-US" sz="5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pic>
        <p:nvPicPr>
          <p:cNvPr id="5" name="Graphic 4" descr="Bells with solid fill">
            <a:extLst>
              <a:ext uri="{FF2B5EF4-FFF2-40B4-BE49-F238E27FC236}">
                <a16:creationId xmlns:a16="http://schemas.microsoft.com/office/drawing/2014/main" id="{C38660B7-CFAD-AF4E-A40E-6457B297C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67908" y="10420970"/>
            <a:ext cx="3295030" cy="3295030"/>
          </a:xfrm>
          <a:prstGeom prst="rect">
            <a:avLst/>
          </a:prstGeom>
        </p:spPr>
      </p:pic>
      <p:pic>
        <p:nvPicPr>
          <p:cNvPr id="7" name="Graphic 6" descr="Whistle with solid fill">
            <a:extLst>
              <a:ext uri="{FF2B5EF4-FFF2-40B4-BE49-F238E27FC236}">
                <a16:creationId xmlns:a16="http://schemas.microsoft.com/office/drawing/2014/main" id="{762D9863-6BB4-5047-B6CA-427837B85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838697">
            <a:off x="19087737" y="9537070"/>
            <a:ext cx="2419581" cy="24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778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3743</TotalTime>
  <Words>560</Words>
  <Application>Microsoft Macintosh PowerPoint</Application>
  <PresentationFormat>Custom</PresentationFormat>
  <Paragraphs>112</Paragraphs>
  <Slides>29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Asap</vt:lpstr>
      <vt:lpstr>Calibri</vt:lpstr>
      <vt:lpstr>Open Sans</vt:lpstr>
      <vt:lpstr>Raleway Light</vt:lpstr>
      <vt:lpstr>Wingdings</vt:lpstr>
      <vt:lpstr>Flat design</vt:lpstr>
      <vt:lpstr>MicroMakers!</vt:lpstr>
      <vt:lpstr>RECAP!</vt:lpstr>
      <vt:lpstr>SCRATCH!</vt:lpstr>
      <vt:lpstr>RECAP: Chase Game</vt:lpstr>
      <vt:lpstr>CLOSE YOUR COMPUTERS!</vt:lpstr>
      <vt:lpstr>Step 1: The Project Pong!</vt:lpstr>
      <vt:lpstr>Step 2: How Does it Work (Part I)?</vt:lpstr>
      <vt:lpstr>Step 2: How Does it Work (Part II)?</vt:lpstr>
      <vt:lpstr>Step 2: How Does it Work (Part III)?</vt:lpstr>
      <vt:lpstr>Step 3: Read It and Code It</vt:lpstr>
      <vt:lpstr>Step 3: Read It and Code It</vt:lpstr>
      <vt:lpstr>Step 3: Read It and Code It</vt:lpstr>
      <vt:lpstr>Step 3: Read It and Code It</vt:lpstr>
      <vt:lpstr>Step 3: Read It and Code It</vt:lpstr>
      <vt:lpstr>Step 3: Read It and Code It</vt:lpstr>
      <vt:lpstr>Step 3: Read It and Code It</vt:lpstr>
      <vt:lpstr>Step 4: Share Your Creation!</vt:lpstr>
      <vt:lpstr>Step 5: Improve It</vt:lpstr>
      <vt:lpstr>ONE MORE THING….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SKILL BADGE</vt:lpstr>
      <vt:lpstr>TIME TO PUT AWAY OUR COMPUTERS!</vt:lpstr>
      <vt:lpstr>UNTIL NEXT TIME….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168</cp:revision>
  <dcterms:created xsi:type="dcterms:W3CDTF">2020-05-26T14:48:29Z</dcterms:created>
  <dcterms:modified xsi:type="dcterms:W3CDTF">2021-12-18T02:30:29Z</dcterms:modified>
  <cp:category/>
</cp:coreProperties>
</file>